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6858000" cx="9144000"/>
  <p:notesSz cx="6797675" cy="99266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24">
          <p15:clr>
            <a:srgbClr val="A4A3A4"/>
          </p15:clr>
        </p15:guide>
        <p15:guide id="3" orient="horz">
          <p15:clr>
            <a:srgbClr val="9AA0A6"/>
          </p15:clr>
        </p15:guide>
      </p15:sldGuideLst>
    </p:ext>
    <p:ext uri="http://customooxmlschemas.google.com/">
      <go:slidesCustomData xmlns:go="http://customooxmlschemas.google.com/" r:id="rId18" roundtripDataSignature="AMtx7miFWI17HPHsp9o8WQC6Wwec6HUun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24"/>
        <p:guide orient="horz"/>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18" Type="http://customschemas.google.com/relationships/presentationmetadata" Target="metadata"/><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 name="Shape 28"/>
        <p:cNvGrpSpPr/>
        <p:nvPr/>
      </p:nvGrpSpPr>
      <p:grpSpPr>
        <a:xfrm>
          <a:off x="0" y="0"/>
          <a:ext cx="0" cy="0"/>
          <a:chOff x="0" y="0"/>
          <a:chExt cx="0" cy="0"/>
        </a:xfrm>
      </p:grpSpPr>
      <p:sp>
        <p:nvSpPr>
          <p:cNvPr id="29" name="Google Shape;29;p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Clr>
                <a:schemeClr val="dk1"/>
              </a:buClr>
              <a:buSzPts val="1400"/>
              <a:buFont typeface="Arial"/>
              <a:buNone/>
            </a:pPr>
            <a:r>
              <a:t/>
            </a:r>
            <a:endParaRPr/>
          </a:p>
        </p:txBody>
      </p:sp>
      <p:sp>
        <p:nvSpPr>
          <p:cNvPr id="30" name="Google Shape;30;p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 name="Shape 36"/>
        <p:cNvGrpSpPr/>
        <p:nvPr/>
      </p:nvGrpSpPr>
      <p:grpSpPr>
        <a:xfrm>
          <a:off x="0" y="0"/>
          <a:ext cx="0" cy="0"/>
          <a:chOff x="0" y="0"/>
          <a:chExt cx="0" cy="0"/>
        </a:xfrm>
      </p:grpSpPr>
      <p:sp>
        <p:nvSpPr>
          <p:cNvPr id="37" name="Google Shape;37;g1297d49a61e_0_49: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 name="Google Shape;38;g1297d49a61e_0_49: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 name="Google Shape;39;g1297d49a61e_0_49: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 name="Shape 44"/>
        <p:cNvGrpSpPr/>
        <p:nvPr/>
      </p:nvGrpSpPr>
      <p:grpSpPr>
        <a:xfrm>
          <a:off x="0" y="0"/>
          <a:ext cx="0" cy="0"/>
          <a:chOff x="0" y="0"/>
          <a:chExt cx="0" cy="0"/>
        </a:xfrm>
      </p:grpSpPr>
      <p:sp>
        <p:nvSpPr>
          <p:cNvPr id="45" name="Google Shape;45;p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46" name="Google Shape;46;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79b41c04eb_0_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 name="Google Shape;54;g79b41c04eb_0_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 name="Google Shape;55;g79b41c04eb_0_7: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1297d49a61e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 name="Google Shape;62;g1297d49a61e_0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 name="Google Shape;63;g1297d49a61e_0_0: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1297d49a61e_0_7: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 name="Google Shape;70;g1297d49a61e_0_7: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1" name="Google Shape;71;g1297d49a61e_0_7: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1297d49a61e_0_14: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8" name="Google Shape;78;g1297d49a61e_0_14: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9" name="Google Shape;79;g1297d49a61e_0_14: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1297d49a61e_0_35: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g1297d49a61e_0_35: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 name="Google Shape;87;g1297d49a61e_0_35: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g1297d49a61e_0_42: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g1297d49a61e_0_42: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95" name="Google Shape;95;g1297d49a61e_0_42: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12b076dd968_0_4: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g12b076dd968_0_4: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3" name="Google Shape;103;g12b076dd968_0_4: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1297d49a61e_0_5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g1297d49a61e_0_56: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1" name="Google Shape;111;g1297d49a61e_0_56: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g12b00d28ca3_0_0: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Clr>
                <a:schemeClr val="dk1"/>
              </a:buClr>
              <a:buSzPts val="1400"/>
              <a:buFont typeface="Arial"/>
              <a:buNone/>
            </a:pPr>
            <a:r>
              <a:t/>
            </a:r>
            <a:endParaRPr/>
          </a:p>
        </p:txBody>
      </p:sp>
      <p:sp>
        <p:nvSpPr>
          <p:cNvPr id="118" name="Google Shape;118;g12b00d28ca3_0_0: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 Id="rId3" Type="http://schemas.openxmlformats.org/officeDocument/2006/relationships/image" Target="../media/image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Grey Background)">
  <p:cSld name="Title Slide (Grey Background)">
    <p:spTree>
      <p:nvGrpSpPr>
        <p:cNvPr id="15" name="Shape 15"/>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png" id="16" name="Google Shape;16;p58"/>
          <p:cNvPicPr preferRelativeResize="0"/>
          <p:nvPr/>
        </p:nvPicPr>
        <p:blipFill rotWithShape="1">
          <a:blip r:embed="rId2">
            <a:alphaModFix/>
          </a:blip>
          <a:srcRect b="0" l="0" r="0" t="0"/>
          <a:stretch/>
        </p:blipFill>
        <p:spPr>
          <a:xfrm>
            <a:off x="0" y="0"/>
            <a:ext cx="9144000" cy="6858000"/>
          </a:xfrm>
          <a:prstGeom prst="rect">
            <a:avLst/>
          </a:prstGeom>
          <a:noFill/>
          <a:ln>
            <a:noFill/>
          </a:ln>
        </p:spPr>
      </p:pic>
      <p:pic>
        <p:nvPicPr>
          <p:cNvPr descr="S:\Childrens Services &amp; Culture\CDSI\PPC - Comms\2540 AfC Rebranding\Branding development\Matter&amp;Co\Master Logo Suite\Service Logo\CMYK\EPS\AfC Virtual School\AfC Virtual School reverse.png" id="17" name="Google Shape;17;p58"/>
          <p:cNvPicPr preferRelativeResize="0"/>
          <p:nvPr/>
        </p:nvPicPr>
        <p:blipFill rotWithShape="1">
          <a:blip r:embed="rId3">
            <a:alphaModFix/>
          </a:blip>
          <a:srcRect b="0" l="0" r="0" t="0"/>
          <a:stretch/>
        </p:blipFill>
        <p:spPr>
          <a:xfrm>
            <a:off x="661988" y="5580063"/>
            <a:ext cx="4840287" cy="84296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s only">
  <p:cSld name="Bullets only">
    <p:spTree>
      <p:nvGrpSpPr>
        <p:cNvPr id="18" name="Shape 18"/>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6.png" id="19" name="Google Shape;19;p59"/>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break (on grey background)">
  <p:cSld name="Section break (on grey background)">
    <p:spTree>
      <p:nvGrpSpPr>
        <p:cNvPr id="20" name="Shape 20"/>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png" id="21" name="Google Shape;21;p60"/>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 slide (on grey background)">
  <p:cSld name="End slide (on grey background)">
    <p:spTree>
      <p:nvGrpSpPr>
        <p:cNvPr id="22" name="Shape 22"/>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png" id="23" name="Google Shape;23;p63"/>
          <p:cNvPicPr preferRelativeResize="0"/>
          <p:nvPr/>
        </p:nvPicPr>
        <p:blipFill rotWithShape="1">
          <a:blip r:embed="rId2">
            <a:alphaModFix/>
          </a:blip>
          <a:srcRect b="0" l="0" r="0" t="0"/>
          <a:stretch/>
        </p:blipFill>
        <p:spPr>
          <a:xfrm>
            <a:off x="0" y="0"/>
            <a:ext cx="9144000" cy="6858000"/>
          </a:xfrm>
          <a:prstGeom prst="rect">
            <a:avLst/>
          </a:prstGeom>
          <a:noFill/>
          <a:ln>
            <a:noFill/>
          </a:ln>
        </p:spPr>
      </p:pic>
      <p:pic>
        <p:nvPicPr>
          <p:cNvPr descr="S:\Childrens Services &amp; Culture\CDSI\PPC - Comms\2540 AfC Rebranding\Branding development\Matter&amp;Co\Master Logo Suite\Service Logo\CMYK\EPS\AfC Virtual School\AfC Virtual School reverse.png" id="24" name="Google Shape;24;p63"/>
          <p:cNvPicPr preferRelativeResize="0"/>
          <p:nvPr/>
        </p:nvPicPr>
        <p:blipFill rotWithShape="1">
          <a:blip r:embed="rId3">
            <a:alphaModFix/>
          </a:blip>
          <a:srcRect b="0" l="0" r="0" t="0"/>
          <a:stretch/>
        </p:blipFill>
        <p:spPr>
          <a:xfrm>
            <a:off x="661988" y="5580063"/>
            <a:ext cx="4840287" cy="842962"/>
          </a:xfrm>
          <a:prstGeom prst="rect">
            <a:avLst/>
          </a:prstGeom>
          <a:noFill/>
          <a:ln>
            <a:noFill/>
          </a:ln>
        </p:spPr>
      </p:pic>
      <p:sp>
        <p:nvSpPr>
          <p:cNvPr id="25" name="Google Shape;25;p63"/>
          <p:cNvSpPr txBox="1"/>
          <p:nvPr>
            <p:ph idx="1" type="body"/>
          </p:nvPr>
        </p:nvSpPr>
        <p:spPr>
          <a:xfrm>
            <a:off x="1849683" y="2627088"/>
            <a:ext cx="5447880" cy="780685"/>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720"/>
              </a:spcBef>
              <a:spcAft>
                <a:spcPts val="0"/>
              </a:spcAft>
              <a:buClr>
                <a:schemeClr val="lt1"/>
              </a:buClr>
              <a:buSzPts val="3600"/>
              <a:buFont typeface="Calibri"/>
              <a:buNone/>
              <a:defRPr b="1" sz="3600">
                <a:solidFill>
                  <a:schemeClr val="lt1"/>
                </a:solidFill>
                <a:latin typeface="Calibri"/>
                <a:ea typeface="Calibri"/>
                <a:cs typeface="Calibri"/>
                <a:sym typeface="Calibri"/>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rapline">
  <p:cSld name="Strapline">
    <p:spTree>
      <p:nvGrpSpPr>
        <p:cNvPr id="26" name="Shape 26"/>
        <p:cNvGrpSpPr/>
        <p:nvPr/>
      </p:nvGrpSpPr>
      <p:grpSpPr>
        <a:xfrm>
          <a:off x="0" y="0"/>
          <a:ext cx="0" cy="0"/>
          <a:chOff x="0" y="0"/>
          <a:chExt cx="0" cy="0"/>
        </a:xfrm>
      </p:grpSpPr>
      <p:pic>
        <p:nvPicPr>
          <p:cNvPr descr="S:\Childrens Services &amp; Culture\CDSI\PPC - Comms\2540 AfC Rebranding\Branding development\Matter&amp;Co\Master templates\Powerpoint\Powerpoint graphics Virtual School2.png" id="27" name="Google Shape;27;p64"/>
          <p:cNvPicPr preferRelativeResize="0"/>
          <p:nvPr/>
        </p:nvPicPr>
        <p:blipFill rotWithShape="1">
          <a:blip r:embed="rId2">
            <a:alphaModFix/>
          </a:blip>
          <a:srcRect b="0" l="0" r="0" t="0"/>
          <a:stretch/>
        </p:blipFill>
        <p:spPr>
          <a:xfrm>
            <a:off x="0" y="0"/>
            <a:ext cx="9144000" cy="68580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1pPr>
            <a:lvl2pPr lvl="1"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2pPr>
            <a:lvl3pPr lvl="2"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3pPr>
            <a:lvl4pPr lvl="3"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4pPr>
            <a:lvl5pPr lvl="4"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5pPr>
            <a:lvl6pPr lvl="5"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6pPr>
            <a:lvl7pPr lvl="6"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7pPr>
            <a:lvl8pPr lvl="7"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8pPr>
            <a:lvl9pPr lvl="8" marR="0" rtl="0" algn="ctr">
              <a:lnSpc>
                <a:spcPct val="100000"/>
              </a:lnSpc>
              <a:spcBef>
                <a:spcPts val="0"/>
              </a:spcBef>
              <a:spcAft>
                <a:spcPts val="0"/>
              </a:spcAft>
              <a:buClr>
                <a:srgbClr val="000000"/>
              </a:buClr>
              <a:buSzPts val="1400"/>
              <a:buFont typeface="Arial"/>
              <a:buNone/>
              <a:defRPr b="0" i="0" sz="4400" u="none" cap="none" strike="noStrike">
                <a:solidFill>
                  <a:schemeClr val="dk1"/>
                </a:solidFill>
                <a:latin typeface="Calibri"/>
                <a:ea typeface="Calibri"/>
                <a:cs typeface="Calibri"/>
                <a:sym typeface="Calibri"/>
              </a:defRPr>
            </a:lvl9pPr>
          </a:lstStyle>
          <a:p/>
        </p:txBody>
      </p:sp>
      <p:sp>
        <p:nvSpPr>
          <p:cNvPr id="11" name="Google Shape;11;p5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3" name="Google Shape;13;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Arial"/>
                <a:ea typeface="Arial"/>
                <a:cs typeface="Arial"/>
                <a:sym typeface="Arial"/>
              </a:defRPr>
            </a:lvl9pPr>
          </a:lstStyle>
          <a:p/>
        </p:txBody>
      </p:sp>
      <p:sp>
        <p:nvSpPr>
          <p:cNvPr id="14" name="Google Shape;14;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9.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 Id="rId4" Type="http://schemas.openxmlformats.org/officeDocument/2006/relationships/image" Target="../media/image11.jpg"/><Relationship Id="rId5"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9.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 name="Shape 31"/>
        <p:cNvGrpSpPr/>
        <p:nvPr/>
      </p:nvGrpSpPr>
      <p:grpSpPr>
        <a:xfrm>
          <a:off x="0" y="0"/>
          <a:ext cx="0" cy="0"/>
          <a:chOff x="0" y="0"/>
          <a:chExt cx="0" cy="0"/>
        </a:xfrm>
      </p:grpSpPr>
      <p:cxnSp>
        <p:nvCxnSpPr>
          <p:cNvPr id="32" name="Google Shape;32;p1"/>
          <p:cNvCxnSpPr/>
          <p:nvPr/>
        </p:nvCxnSpPr>
        <p:spPr>
          <a:xfrm>
            <a:off x="1888167" y="4066000"/>
            <a:ext cx="5280025" cy="0"/>
          </a:xfrm>
          <a:prstGeom prst="straightConnector1">
            <a:avLst/>
          </a:prstGeom>
          <a:noFill/>
          <a:ln cap="flat" cmpd="sng" w="9525">
            <a:solidFill>
              <a:srgbClr val="B74398"/>
            </a:solidFill>
            <a:prstDash val="solid"/>
            <a:round/>
            <a:headEnd len="sm" w="sm" type="none"/>
            <a:tailEnd len="sm" w="sm" type="none"/>
          </a:ln>
        </p:spPr>
      </p:cxnSp>
      <p:sp>
        <p:nvSpPr>
          <p:cNvPr id="33" name="Google Shape;33;p1"/>
          <p:cNvSpPr txBox="1"/>
          <p:nvPr>
            <p:ph idx="4294967295" type="body"/>
          </p:nvPr>
        </p:nvSpPr>
        <p:spPr>
          <a:xfrm>
            <a:off x="719675" y="1207000"/>
            <a:ext cx="7877100" cy="19203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lt1"/>
              </a:buClr>
              <a:buSzPts val="2400"/>
              <a:buNone/>
            </a:pPr>
            <a:r>
              <a:rPr lang="en-GB" sz="3700">
                <a:solidFill>
                  <a:schemeClr val="lt1"/>
                </a:solidFill>
                <a:latin typeface="Trebuchet MS"/>
                <a:ea typeface="Trebuchet MS"/>
                <a:cs typeface="Trebuchet MS"/>
                <a:sym typeface="Trebuchet MS"/>
              </a:rPr>
              <a:t>Therapeutic spaces in schools: design for attachment aware schools </a:t>
            </a:r>
            <a:endParaRPr sz="3700">
              <a:solidFill>
                <a:schemeClr val="lt1"/>
              </a:solidFill>
              <a:latin typeface="Trebuchet MS"/>
              <a:ea typeface="Trebuchet MS"/>
              <a:cs typeface="Trebuchet MS"/>
              <a:sym typeface="Trebuchet MS"/>
            </a:endParaRPr>
          </a:p>
          <a:p>
            <a:pPr indent="0" lvl="0" marL="0" rtl="0" algn="ctr">
              <a:lnSpc>
                <a:spcPct val="100000"/>
              </a:lnSpc>
              <a:spcBef>
                <a:spcPts val="0"/>
              </a:spcBef>
              <a:spcAft>
                <a:spcPts val="0"/>
              </a:spcAft>
              <a:buClr>
                <a:schemeClr val="lt1"/>
              </a:buClr>
              <a:buSzPts val="2400"/>
              <a:buNone/>
            </a:pPr>
            <a:r>
              <a:t/>
            </a:r>
            <a:endParaRPr i="1" sz="3400">
              <a:solidFill>
                <a:schemeClr val="lt1"/>
              </a:solidFill>
              <a:latin typeface="Trebuchet MS"/>
              <a:ea typeface="Trebuchet MS"/>
              <a:cs typeface="Trebuchet MS"/>
              <a:sym typeface="Trebuchet MS"/>
            </a:endParaRPr>
          </a:p>
          <a:p>
            <a:pPr indent="0" lvl="0" marL="0" rtl="0" algn="ctr">
              <a:lnSpc>
                <a:spcPct val="100000"/>
              </a:lnSpc>
              <a:spcBef>
                <a:spcPts val="0"/>
              </a:spcBef>
              <a:spcAft>
                <a:spcPts val="0"/>
              </a:spcAft>
              <a:buClr>
                <a:schemeClr val="lt1"/>
              </a:buClr>
              <a:buSzPts val="2400"/>
              <a:buNone/>
            </a:pPr>
            <a:r>
              <a:t/>
            </a:r>
            <a:endParaRPr sz="3700">
              <a:solidFill>
                <a:schemeClr val="lt1"/>
              </a:solidFill>
              <a:latin typeface="Trebuchet MS"/>
              <a:ea typeface="Trebuchet MS"/>
              <a:cs typeface="Trebuchet MS"/>
              <a:sym typeface="Trebuchet MS"/>
            </a:endParaRPr>
          </a:p>
          <a:p>
            <a:pPr indent="0" lvl="0" marL="0" rtl="0" algn="ctr">
              <a:lnSpc>
                <a:spcPct val="100000"/>
              </a:lnSpc>
              <a:spcBef>
                <a:spcPts val="560"/>
              </a:spcBef>
              <a:spcAft>
                <a:spcPts val="0"/>
              </a:spcAft>
              <a:buClr>
                <a:schemeClr val="dk1"/>
              </a:buClr>
              <a:buSzPts val="2800"/>
              <a:buNone/>
            </a:pPr>
            <a:r>
              <a:t/>
            </a:r>
            <a:endParaRPr b="1">
              <a:solidFill>
                <a:srgbClr val="F4C239"/>
              </a:solidFill>
            </a:endParaRPr>
          </a:p>
        </p:txBody>
      </p:sp>
      <p:sp>
        <p:nvSpPr>
          <p:cNvPr id="34" name="Google Shape;34;p1"/>
          <p:cNvSpPr txBox="1"/>
          <p:nvPr>
            <p:ph idx="4294967295" type="body"/>
          </p:nvPr>
        </p:nvSpPr>
        <p:spPr>
          <a:xfrm>
            <a:off x="2329800" y="4232796"/>
            <a:ext cx="4396800" cy="5454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360"/>
              </a:spcBef>
              <a:spcAft>
                <a:spcPts val="0"/>
              </a:spcAft>
              <a:buClr>
                <a:schemeClr val="lt1"/>
              </a:buClr>
              <a:buSzPts val="1800"/>
              <a:buNone/>
            </a:pPr>
            <a:r>
              <a:rPr lang="en-GB" sz="2400">
                <a:solidFill>
                  <a:schemeClr val="lt1"/>
                </a:solidFill>
              </a:rPr>
              <a:t>Dr Emma Dyer &amp; Dr Sara Freitag</a:t>
            </a:r>
            <a:r>
              <a:rPr lang="en-GB" sz="1800">
                <a:solidFill>
                  <a:schemeClr val="lt1"/>
                </a:solidFill>
              </a:rPr>
              <a:t> </a:t>
            </a:r>
            <a:endParaRPr sz="1800">
              <a:solidFill>
                <a:schemeClr val="lt1"/>
              </a:solidFill>
            </a:endParaRPr>
          </a:p>
        </p:txBody>
      </p:sp>
      <p:pic>
        <p:nvPicPr>
          <p:cNvPr id="35" name="Google Shape;35;p1"/>
          <p:cNvPicPr preferRelativeResize="0"/>
          <p:nvPr/>
        </p:nvPicPr>
        <p:blipFill rotWithShape="1">
          <a:blip r:embed="rId3">
            <a:alphaModFix/>
          </a:blip>
          <a:srcRect b="0" l="0" r="0" t="0"/>
          <a:stretch/>
        </p:blipFill>
        <p:spPr>
          <a:xfrm>
            <a:off x="6754150" y="4890974"/>
            <a:ext cx="1584851" cy="16491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 name="Shape 40"/>
        <p:cNvGrpSpPr/>
        <p:nvPr/>
      </p:nvGrpSpPr>
      <p:grpSpPr>
        <a:xfrm>
          <a:off x="0" y="0"/>
          <a:ext cx="0" cy="0"/>
          <a:chOff x="0" y="0"/>
          <a:chExt cx="0" cy="0"/>
        </a:xfrm>
      </p:grpSpPr>
      <p:sp>
        <p:nvSpPr>
          <p:cNvPr id="41" name="Google Shape;41;g1297d49a61e_0_49"/>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What are the (physical) qualities and attributes of a school that make it feel like a school? </a:t>
            </a:r>
            <a:r>
              <a:rPr lang="en-GB" sz="4500">
                <a:solidFill>
                  <a:srgbClr val="B74398"/>
                </a:solidFill>
                <a:latin typeface="Calibri"/>
                <a:ea typeface="Calibri"/>
                <a:cs typeface="Calibri"/>
                <a:sym typeface="Calibri"/>
              </a:rPr>
              <a:t> </a:t>
            </a:r>
            <a:endParaRPr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42" name="Google Shape;42;g1297d49a61e_0_49"/>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43" name="Google Shape;43;g1297d49a61e_0_49"/>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 name="Shape 47"/>
        <p:cNvGrpSpPr/>
        <p:nvPr/>
      </p:nvGrpSpPr>
      <p:grpSpPr>
        <a:xfrm>
          <a:off x="0" y="0"/>
          <a:ext cx="0" cy="0"/>
          <a:chOff x="0" y="0"/>
          <a:chExt cx="0" cy="0"/>
        </a:xfrm>
      </p:grpSpPr>
      <p:sp>
        <p:nvSpPr>
          <p:cNvPr id="48" name="Google Shape;48;p7"/>
          <p:cNvSpPr txBox="1"/>
          <p:nvPr/>
        </p:nvSpPr>
        <p:spPr>
          <a:xfrm>
            <a:off x="127435" y="251200"/>
            <a:ext cx="8826784" cy="1111774"/>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Arial"/>
              <a:buNone/>
            </a:pPr>
            <a:r>
              <a:t/>
            </a:r>
            <a:endParaRPr b="1" i="0" sz="3200" u="none" cap="none" strike="noStrike">
              <a:solidFill>
                <a:srgbClr val="B74398"/>
              </a:solidFill>
              <a:latin typeface="Calibri"/>
              <a:ea typeface="Calibri"/>
              <a:cs typeface="Calibri"/>
              <a:sym typeface="Calibri"/>
            </a:endParaRPr>
          </a:p>
        </p:txBody>
      </p:sp>
      <p:pic>
        <p:nvPicPr>
          <p:cNvPr descr="S:\Education\AfC Virtual School\Logo &amp; Templates\VS Logo\Virtual School Logo.png" id="49" name="Google Shape;49;p7"/>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50" name="Google Shape;50;p7"/>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pic>
        <p:nvPicPr>
          <p:cNvPr id="51" name="Google Shape;51;p7"/>
          <p:cNvPicPr preferRelativeResize="0"/>
          <p:nvPr/>
        </p:nvPicPr>
        <p:blipFill rotWithShape="1">
          <a:blip r:embed="rId5">
            <a:alphaModFix/>
          </a:blip>
          <a:srcRect b="0" l="0" r="0" t="0"/>
          <a:stretch/>
        </p:blipFill>
        <p:spPr>
          <a:xfrm>
            <a:off x="2252875" y="-76625"/>
            <a:ext cx="4638251" cy="65006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 name="Shape 56"/>
        <p:cNvGrpSpPr/>
        <p:nvPr/>
      </p:nvGrpSpPr>
      <p:grpSpPr>
        <a:xfrm>
          <a:off x="0" y="0"/>
          <a:ext cx="0" cy="0"/>
          <a:chOff x="0" y="0"/>
          <a:chExt cx="0" cy="0"/>
        </a:xfrm>
      </p:grpSpPr>
      <p:sp>
        <p:nvSpPr>
          <p:cNvPr id="57" name="Google Shape;57;g79b41c04eb_0_7"/>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i="0" sz="3600" u="none" cap="none" strike="noStrike">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3600">
                <a:solidFill>
                  <a:srgbClr val="B74398"/>
                </a:solidFill>
                <a:latin typeface="Calibri"/>
                <a:ea typeface="Calibri"/>
                <a:cs typeface="Calibri"/>
                <a:sym typeface="Calibri"/>
              </a:rPr>
              <a:t>S</a:t>
            </a:r>
            <a:r>
              <a:rPr b="1" i="0" lang="en-GB" sz="3600" u="none" cap="none" strike="noStrike">
                <a:solidFill>
                  <a:srgbClr val="B74398"/>
                </a:solidFill>
                <a:latin typeface="Calibri"/>
                <a:ea typeface="Calibri"/>
                <a:cs typeface="Calibri"/>
                <a:sym typeface="Calibri"/>
              </a:rPr>
              <a:t>mall changes can make a big difference</a:t>
            </a:r>
            <a:endParaRPr b="1" i="0" sz="3600" u="none" cap="none" strike="noStrike">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3100" u="none" cap="none" strike="noStrike">
                <a:solidFill>
                  <a:schemeClr val="dk1"/>
                </a:solidFill>
                <a:latin typeface="Calibri"/>
                <a:ea typeface="Calibri"/>
                <a:cs typeface="Calibri"/>
                <a:sym typeface="Calibri"/>
              </a:rPr>
              <a:t>“I think the children were more comfortable speaking to us quicker. Within five to ten minutes of their first session they’d be talking about their feelings. Before we had to go round the houses. It could sometimes take several sessions before they felt comfortable talking.”</a:t>
            </a:r>
            <a:endParaRPr b="0" i="0" sz="31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sz="2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lang="en-GB" sz="2000">
                <a:solidFill>
                  <a:schemeClr val="dk1"/>
                </a:solidFill>
                <a:latin typeface="Calibri"/>
                <a:ea typeface="Calibri"/>
                <a:cs typeface="Calibri"/>
                <a:sym typeface="Calibri"/>
              </a:rPr>
              <a:t>ELSA, Primary school.</a:t>
            </a:r>
            <a:endParaRPr sz="2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rPr b="0" i="0" lang="en-GB" sz="2200" u="none" cap="none" strike="noStrike">
                <a:solidFill>
                  <a:schemeClr val="dk1"/>
                </a:solidFill>
                <a:latin typeface="Calibri"/>
                <a:ea typeface="Calibri"/>
                <a:cs typeface="Calibri"/>
                <a:sym typeface="Calibri"/>
              </a:rPr>
              <a:t>                                                       </a:t>
            </a:r>
            <a:endParaRPr b="0"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58" name="Google Shape;58;g79b41c04eb_0_7"/>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59" name="Google Shape;59;g79b41c04eb_0_7"/>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 name="Shape 64"/>
        <p:cNvGrpSpPr/>
        <p:nvPr/>
      </p:nvGrpSpPr>
      <p:grpSpPr>
        <a:xfrm>
          <a:off x="0" y="0"/>
          <a:ext cx="0" cy="0"/>
          <a:chOff x="0" y="0"/>
          <a:chExt cx="0" cy="0"/>
        </a:xfrm>
      </p:grpSpPr>
      <p:sp>
        <p:nvSpPr>
          <p:cNvPr id="65" name="Google Shape;65;g1297d49a61e_0_0"/>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800">
                <a:solidFill>
                  <a:srgbClr val="B74398"/>
                </a:solidFill>
                <a:latin typeface="Calibri"/>
                <a:ea typeface="Calibri"/>
                <a:cs typeface="Calibri"/>
                <a:sym typeface="Calibri"/>
              </a:rPr>
              <a:t>FIVE TOP TIPS</a:t>
            </a:r>
            <a:r>
              <a:rPr b="1" lang="en-GB" sz="4100">
                <a:solidFill>
                  <a:srgbClr val="B74398"/>
                </a:solidFill>
                <a:latin typeface="Calibri"/>
                <a:ea typeface="Calibri"/>
                <a:cs typeface="Calibri"/>
                <a:sym typeface="Calibri"/>
              </a:rPr>
              <a:t> </a:t>
            </a:r>
            <a:endParaRPr b="1" sz="41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4100">
                <a:solidFill>
                  <a:srgbClr val="B74398"/>
                </a:solidFill>
                <a:latin typeface="Calibri"/>
                <a:ea typeface="Calibri"/>
                <a:cs typeface="Calibri"/>
                <a:sym typeface="Calibri"/>
              </a:rPr>
              <a:t>FOR DESIGNING A THERAPEUTIC </a:t>
            </a:r>
            <a:endParaRPr sz="41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4100">
                <a:solidFill>
                  <a:srgbClr val="B74398"/>
                </a:solidFill>
                <a:latin typeface="Calibri"/>
                <a:ea typeface="Calibri"/>
                <a:cs typeface="Calibri"/>
                <a:sym typeface="Calibri"/>
              </a:rPr>
              <a:t>SPACE </a:t>
            </a:r>
            <a:endParaRPr sz="41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4100">
                <a:solidFill>
                  <a:srgbClr val="B74398"/>
                </a:solidFill>
                <a:latin typeface="Calibri"/>
                <a:ea typeface="Calibri"/>
                <a:cs typeface="Calibri"/>
                <a:sym typeface="Calibri"/>
              </a:rPr>
              <a:t>IN YOUR SCHOOL</a:t>
            </a:r>
            <a:endParaRPr sz="41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2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66" name="Google Shape;66;g1297d49a61e_0_0"/>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67" name="Google Shape;67;g1297d49a61e_0_0"/>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 name="Shape 72"/>
        <p:cNvGrpSpPr/>
        <p:nvPr/>
      </p:nvGrpSpPr>
      <p:grpSpPr>
        <a:xfrm>
          <a:off x="0" y="0"/>
          <a:ext cx="0" cy="0"/>
          <a:chOff x="0" y="0"/>
          <a:chExt cx="0" cy="0"/>
        </a:xfrm>
      </p:grpSpPr>
      <p:sp>
        <p:nvSpPr>
          <p:cNvPr id="73" name="Google Shape;73;g1297d49a61e_0_7"/>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ONE:</a:t>
            </a:r>
            <a:r>
              <a:rPr lang="en-GB" sz="4500">
                <a:solidFill>
                  <a:srgbClr val="B74398"/>
                </a:solidFill>
                <a:latin typeface="Calibri"/>
                <a:ea typeface="Calibri"/>
                <a:cs typeface="Calibri"/>
                <a:sym typeface="Calibri"/>
              </a:rPr>
              <a:t> </a:t>
            </a:r>
            <a:endParaRPr sz="45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500">
                <a:solidFill>
                  <a:srgbClr val="B74398"/>
                </a:solidFill>
                <a:latin typeface="Calibri"/>
                <a:ea typeface="Calibri"/>
                <a:cs typeface="Calibri"/>
                <a:sym typeface="Calibri"/>
              </a:rPr>
              <a:t>Go back to basics</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74" name="Google Shape;74;g1297d49a61e_0_7"/>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75" name="Google Shape;75;g1297d49a61e_0_7"/>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g1297d49a61e_0_14"/>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TWO</a:t>
            </a:r>
            <a:r>
              <a:rPr lang="en-GB" sz="5200">
                <a:solidFill>
                  <a:srgbClr val="B74398"/>
                </a:solidFill>
                <a:latin typeface="Calibri"/>
                <a:ea typeface="Calibri"/>
                <a:cs typeface="Calibri"/>
                <a:sym typeface="Calibri"/>
              </a:rPr>
              <a:t>:</a:t>
            </a:r>
            <a:r>
              <a:rPr lang="en-GB" sz="4500">
                <a:solidFill>
                  <a:srgbClr val="B74398"/>
                </a:solidFill>
                <a:latin typeface="Calibri"/>
                <a:ea typeface="Calibri"/>
                <a:cs typeface="Calibri"/>
                <a:sym typeface="Calibri"/>
              </a:rPr>
              <a:t> </a:t>
            </a:r>
            <a:endParaRPr sz="45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500">
                <a:solidFill>
                  <a:srgbClr val="B74398"/>
                </a:solidFill>
                <a:latin typeface="Calibri"/>
                <a:ea typeface="Calibri"/>
                <a:cs typeface="Calibri"/>
                <a:sym typeface="Calibri"/>
              </a:rPr>
              <a:t>Take a seat (or two)</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82" name="Google Shape;82;g1297d49a61e_0_14"/>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83" name="Google Shape;83;g1297d49a61e_0_14"/>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g1297d49a61e_0_35"/>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THREE</a:t>
            </a:r>
            <a:r>
              <a:rPr lang="en-GB" sz="5200">
                <a:solidFill>
                  <a:srgbClr val="B74398"/>
                </a:solidFill>
                <a:latin typeface="Calibri"/>
                <a:ea typeface="Calibri"/>
                <a:cs typeface="Calibri"/>
                <a:sym typeface="Calibri"/>
              </a:rPr>
              <a:t>:</a:t>
            </a:r>
            <a:r>
              <a:rPr lang="en-GB" sz="4500">
                <a:solidFill>
                  <a:srgbClr val="B74398"/>
                </a:solidFill>
                <a:latin typeface="Calibri"/>
                <a:ea typeface="Calibri"/>
                <a:cs typeface="Calibri"/>
                <a:sym typeface="Calibri"/>
              </a:rPr>
              <a:t> </a:t>
            </a:r>
            <a:endParaRPr sz="45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500">
                <a:solidFill>
                  <a:srgbClr val="B74398"/>
                </a:solidFill>
                <a:latin typeface="Calibri"/>
                <a:ea typeface="Calibri"/>
                <a:cs typeface="Calibri"/>
                <a:sym typeface="Calibri"/>
              </a:rPr>
              <a:t>How does it sound? </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90" name="Google Shape;90;g1297d49a61e_0_35"/>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91" name="Google Shape;91;g1297d49a61e_0_35"/>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g1297d49a61e_0_42"/>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FOUR</a:t>
            </a:r>
            <a:r>
              <a:rPr lang="en-GB" sz="5200">
                <a:solidFill>
                  <a:srgbClr val="B74398"/>
                </a:solidFill>
                <a:latin typeface="Calibri"/>
                <a:ea typeface="Calibri"/>
                <a:cs typeface="Calibri"/>
                <a:sym typeface="Calibri"/>
              </a:rPr>
              <a:t>:</a:t>
            </a:r>
            <a:r>
              <a:rPr lang="en-GB" sz="4500">
                <a:solidFill>
                  <a:srgbClr val="B74398"/>
                </a:solidFill>
                <a:latin typeface="Calibri"/>
                <a:ea typeface="Calibri"/>
                <a:cs typeface="Calibri"/>
                <a:sym typeface="Calibri"/>
              </a:rPr>
              <a:t> </a:t>
            </a:r>
            <a:endParaRPr sz="45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500">
                <a:solidFill>
                  <a:srgbClr val="B74398"/>
                </a:solidFill>
                <a:latin typeface="Calibri"/>
                <a:ea typeface="Calibri"/>
                <a:cs typeface="Calibri"/>
                <a:sym typeface="Calibri"/>
              </a:rPr>
              <a:t>A protected space </a:t>
            </a:r>
            <a:r>
              <a:rPr b="1" lang="en-GB" sz="4500">
                <a:solidFill>
                  <a:srgbClr val="B74398"/>
                </a:solidFill>
                <a:latin typeface="Calibri"/>
                <a:ea typeface="Calibri"/>
                <a:cs typeface="Calibri"/>
                <a:sym typeface="Calibri"/>
              </a:rPr>
              <a:t> </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98" name="Google Shape;98;g1297d49a61e_0_42"/>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99" name="Google Shape;99;g1297d49a61e_0_42"/>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g12b076dd968_0_4"/>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FIVE:</a:t>
            </a:r>
            <a:r>
              <a:rPr lang="en-GB" sz="4500">
                <a:solidFill>
                  <a:srgbClr val="B74398"/>
                </a:solidFill>
                <a:latin typeface="Calibri"/>
                <a:ea typeface="Calibri"/>
                <a:cs typeface="Calibri"/>
                <a:sym typeface="Calibri"/>
              </a:rPr>
              <a:t> </a:t>
            </a:r>
            <a:endParaRPr sz="45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500">
                <a:solidFill>
                  <a:srgbClr val="B74398"/>
                </a:solidFill>
                <a:latin typeface="Calibri"/>
                <a:ea typeface="Calibri"/>
                <a:cs typeface="Calibri"/>
                <a:sym typeface="Calibri"/>
              </a:rPr>
              <a:t>Design with … </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106" name="Google Shape;106;g12b076dd968_0_4"/>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107" name="Google Shape;107;g12b076dd968_0_4"/>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g1297d49a61e_0_56"/>
          <p:cNvSpPr txBox="1"/>
          <p:nvPr/>
        </p:nvSpPr>
        <p:spPr>
          <a:xfrm>
            <a:off x="335412" y="299484"/>
            <a:ext cx="8473200" cy="59313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t/>
            </a:r>
            <a:endParaRPr b="1" sz="36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3600"/>
              <a:buFont typeface="Arial"/>
              <a:buNone/>
            </a:pPr>
            <a:r>
              <a:rPr lang="en-GB" sz="5200">
                <a:solidFill>
                  <a:srgbClr val="B74398"/>
                </a:solidFill>
                <a:latin typeface="Calibri"/>
                <a:ea typeface="Calibri"/>
                <a:cs typeface="Calibri"/>
                <a:sym typeface="Calibri"/>
              </a:rPr>
              <a:t>Choose your own top three things or qualities that you value in a therapeutic space</a:t>
            </a:r>
            <a:endParaRPr b="1" sz="4500">
              <a:solidFill>
                <a:srgbClr val="B74398"/>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3600"/>
              <a:buFont typeface="Arial"/>
              <a:buNone/>
            </a:pPr>
            <a:r>
              <a:rPr b="1" lang="en-GB" sz="4500">
                <a:solidFill>
                  <a:srgbClr val="B74398"/>
                </a:solidFill>
                <a:latin typeface="Calibri"/>
                <a:ea typeface="Calibri"/>
                <a:cs typeface="Calibri"/>
                <a:sym typeface="Calibri"/>
              </a:rPr>
              <a:t> </a:t>
            </a:r>
            <a:endParaRPr b="1" sz="4500">
              <a:solidFill>
                <a:srgbClr val="B74398"/>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200"/>
              <a:buFont typeface="Arial"/>
              <a:buNone/>
            </a:pPr>
            <a:r>
              <a:t/>
            </a:r>
            <a:endParaRPr i="0" sz="2600" u="none" cap="none" strike="noStrike">
              <a:solidFill>
                <a:schemeClr val="dk1"/>
              </a:solidFill>
              <a:latin typeface="Calibri"/>
              <a:ea typeface="Calibri"/>
              <a:cs typeface="Calibri"/>
              <a:sym typeface="Calibri"/>
            </a:endParaRPr>
          </a:p>
        </p:txBody>
      </p:sp>
      <p:pic>
        <p:nvPicPr>
          <p:cNvPr descr="S:\Education\AfC Virtual School\Logo &amp; Templates\VS Logo\Virtual School Logo.png" id="114" name="Google Shape;114;g1297d49a61e_0_56"/>
          <p:cNvPicPr preferRelativeResize="0"/>
          <p:nvPr/>
        </p:nvPicPr>
        <p:blipFill rotWithShape="1">
          <a:blip r:embed="rId3">
            <a:alphaModFix/>
          </a:blip>
          <a:srcRect b="0" l="0" r="0" t="0"/>
          <a:stretch/>
        </p:blipFill>
        <p:spPr>
          <a:xfrm>
            <a:off x="1276291" y="6230766"/>
            <a:ext cx="1898650" cy="542926"/>
          </a:xfrm>
          <a:prstGeom prst="rect">
            <a:avLst/>
          </a:prstGeom>
          <a:noFill/>
          <a:ln>
            <a:noFill/>
          </a:ln>
        </p:spPr>
      </p:pic>
      <p:pic>
        <p:nvPicPr>
          <p:cNvPr id="115" name="Google Shape;115;g1297d49a61e_0_56"/>
          <p:cNvPicPr preferRelativeResize="0"/>
          <p:nvPr/>
        </p:nvPicPr>
        <p:blipFill rotWithShape="1">
          <a:blip r:embed="rId4">
            <a:alphaModFix/>
          </a:blip>
          <a:srcRect b="0" l="0" r="0" t="0"/>
          <a:stretch/>
        </p:blipFill>
        <p:spPr>
          <a:xfrm>
            <a:off x="127435" y="5898027"/>
            <a:ext cx="984250" cy="87566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cxnSp>
        <p:nvCxnSpPr>
          <p:cNvPr id="120" name="Google Shape;120;g12b00d28ca3_0_0"/>
          <p:cNvCxnSpPr/>
          <p:nvPr/>
        </p:nvCxnSpPr>
        <p:spPr>
          <a:xfrm>
            <a:off x="1888167" y="4066000"/>
            <a:ext cx="5280000" cy="0"/>
          </a:xfrm>
          <a:prstGeom prst="straightConnector1">
            <a:avLst/>
          </a:prstGeom>
          <a:noFill/>
          <a:ln cap="flat" cmpd="sng" w="9525">
            <a:solidFill>
              <a:srgbClr val="B74398"/>
            </a:solidFill>
            <a:prstDash val="solid"/>
            <a:round/>
            <a:headEnd len="sm" w="sm" type="none"/>
            <a:tailEnd len="sm" w="sm" type="none"/>
          </a:ln>
        </p:spPr>
      </p:cxnSp>
      <p:sp>
        <p:nvSpPr>
          <p:cNvPr id="121" name="Google Shape;121;g12b00d28ca3_0_0"/>
          <p:cNvSpPr txBox="1"/>
          <p:nvPr>
            <p:ph idx="4294967295" type="body"/>
          </p:nvPr>
        </p:nvSpPr>
        <p:spPr>
          <a:xfrm>
            <a:off x="719675" y="1207000"/>
            <a:ext cx="7877100" cy="19203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0"/>
              </a:spcBef>
              <a:spcAft>
                <a:spcPts val="0"/>
              </a:spcAft>
              <a:buClr>
                <a:schemeClr val="lt1"/>
              </a:buClr>
              <a:buSzPts val="2400"/>
              <a:buNone/>
            </a:pPr>
            <a:r>
              <a:rPr lang="en-GB" sz="3700">
                <a:solidFill>
                  <a:schemeClr val="lt1"/>
                </a:solidFill>
                <a:latin typeface="Trebuchet MS"/>
                <a:ea typeface="Trebuchet MS"/>
                <a:cs typeface="Trebuchet MS"/>
                <a:sym typeface="Trebuchet MS"/>
              </a:rPr>
              <a:t>Th</a:t>
            </a:r>
            <a:r>
              <a:rPr lang="en-GB" sz="3700">
                <a:solidFill>
                  <a:schemeClr val="lt1"/>
                </a:solidFill>
                <a:latin typeface="Trebuchet MS"/>
                <a:ea typeface="Trebuchet MS"/>
                <a:cs typeface="Trebuchet MS"/>
                <a:sym typeface="Trebuchet MS"/>
              </a:rPr>
              <a:t>erapeutic spaces in schools: design for attachment aware schools </a:t>
            </a:r>
            <a:endParaRPr sz="3700">
              <a:solidFill>
                <a:schemeClr val="lt1"/>
              </a:solidFill>
              <a:latin typeface="Trebuchet MS"/>
              <a:ea typeface="Trebuchet MS"/>
              <a:cs typeface="Trebuchet MS"/>
              <a:sym typeface="Trebuchet MS"/>
            </a:endParaRPr>
          </a:p>
          <a:p>
            <a:pPr indent="0" lvl="0" marL="0" rtl="0" algn="ctr">
              <a:lnSpc>
                <a:spcPct val="100000"/>
              </a:lnSpc>
              <a:spcBef>
                <a:spcPts val="0"/>
              </a:spcBef>
              <a:spcAft>
                <a:spcPts val="0"/>
              </a:spcAft>
              <a:buClr>
                <a:schemeClr val="lt1"/>
              </a:buClr>
              <a:buSzPts val="2400"/>
              <a:buNone/>
            </a:pPr>
            <a:r>
              <a:t/>
            </a:r>
            <a:endParaRPr i="1" sz="3400">
              <a:solidFill>
                <a:schemeClr val="lt1"/>
              </a:solidFill>
              <a:latin typeface="Trebuchet MS"/>
              <a:ea typeface="Trebuchet MS"/>
              <a:cs typeface="Trebuchet MS"/>
              <a:sym typeface="Trebuchet MS"/>
            </a:endParaRPr>
          </a:p>
          <a:p>
            <a:pPr indent="0" lvl="0" marL="0" rtl="0" algn="ctr">
              <a:lnSpc>
                <a:spcPct val="100000"/>
              </a:lnSpc>
              <a:spcBef>
                <a:spcPts val="0"/>
              </a:spcBef>
              <a:spcAft>
                <a:spcPts val="0"/>
              </a:spcAft>
              <a:buClr>
                <a:schemeClr val="lt1"/>
              </a:buClr>
              <a:buSzPts val="2400"/>
              <a:buNone/>
            </a:pPr>
            <a:r>
              <a:t/>
            </a:r>
            <a:endParaRPr sz="3700">
              <a:solidFill>
                <a:schemeClr val="lt1"/>
              </a:solidFill>
              <a:latin typeface="Trebuchet MS"/>
              <a:ea typeface="Trebuchet MS"/>
              <a:cs typeface="Trebuchet MS"/>
              <a:sym typeface="Trebuchet MS"/>
            </a:endParaRPr>
          </a:p>
          <a:p>
            <a:pPr indent="0" lvl="0" marL="0" rtl="0" algn="ctr">
              <a:lnSpc>
                <a:spcPct val="100000"/>
              </a:lnSpc>
              <a:spcBef>
                <a:spcPts val="560"/>
              </a:spcBef>
              <a:spcAft>
                <a:spcPts val="0"/>
              </a:spcAft>
              <a:buClr>
                <a:schemeClr val="dk1"/>
              </a:buClr>
              <a:buSzPts val="2800"/>
              <a:buNone/>
            </a:pPr>
            <a:r>
              <a:t/>
            </a:r>
            <a:endParaRPr b="1">
              <a:solidFill>
                <a:srgbClr val="F4C239"/>
              </a:solidFill>
            </a:endParaRPr>
          </a:p>
        </p:txBody>
      </p:sp>
      <p:sp>
        <p:nvSpPr>
          <p:cNvPr id="122" name="Google Shape;122;g12b00d28ca3_0_0"/>
          <p:cNvSpPr txBox="1"/>
          <p:nvPr>
            <p:ph idx="4294967295" type="body"/>
          </p:nvPr>
        </p:nvSpPr>
        <p:spPr>
          <a:xfrm>
            <a:off x="1561700" y="3391450"/>
            <a:ext cx="6594600" cy="1349100"/>
          </a:xfrm>
          <a:prstGeom prst="rect">
            <a:avLst/>
          </a:prstGeom>
          <a:noFill/>
          <a:ln>
            <a:noFill/>
          </a:ln>
        </p:spPr>
        <p:txBody>
          <a:bodyPr anchorCtr="0" anchor="t" bIns="45700" lIns="91425" spcFirstLastPara="1" rIns="91425" wrap="square" tIns="45700">
            <a:noAutofit/>
          </a:bodyPr>
          <a:lstStyle/>
          <a:p>
            <a:pPr indent="0" lvl="0" marL="0" rtl="0" algn="ctr">
              <a:lnSpc>
                <a:spcPct val="100000"/>
              </a:lnSpc>
              <a:spcBef>
                <a:spcPts val="360"/>
              </a:spcBef>
              <a:spcAft>
                <a:spcPts val="0"/>
              </a:spcAft>
              <a:buClr>
                <a:schemeClr val="lt1"/>
              </a:buClr>
              <a:buSzPts val="1800"/>
              <a:buNone/>
            </a:pPr>
            <a:r>
              <a:rPr lang="en-GB" sz="2900">
                <a:solidFill>
                  <a:schemeClr val="lt1"/>
                </a:solidFill>
              </a:rPr>
              <a:t>Emma.Dyer@achievingforchildren.org.uk </a:t>
            </a:r>
            <a:r>
              <a:rPr lang="en-GB" sz="1200">
                <a:solidFill>
                  <a:schemeClr val="lt1"/>
                </a:solidFill>
              </a:rPr>
              <a:t> </a:t>
            </a:r>
            <a:endParaRPr sz="1200">
              <a:solidFill>
                <a:schemeClr val="lt1"/>
              </a:solidFill>
            </a:endParaRPr>
          </a:p>
        </p:txBody>
      </p:sp>
      <p:pic>
        <p:nvPicPr>
          <p:cNvPr id="123" name="Google Shape;123;g12b00d28ca3_0_0"/>
          <p:cNvPicPr preferRelativeResize="0"/>
          <p:nvPr/>
        </p:nvPicPr>
        <p:blipFill rotWithShape="1">
          <a:blip r:embed="rId3">
            <a:alphaModFix/>
          </a:blip>
          <a:srcRect b="0" l="0" r="0" t="0"/>
          <a:stretch/>
        </p:blipFill>
        <p:spPr>
          <a:xfrm>
            <a:off x="6754150" y="4890974"/>
            <a:ext cx="1584851" cy="16491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Governors Training presentation">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Rebecca Williamson</dc:creator>
</cp:coreProperties>
</file>