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24">
          <p15:clr>
            <a:srgbClr val="A4A3A4"/>
          </p15:clr>
        </p15:guide>
        <p15:guide id="3" orient="horz">
          <p15:clr>
            <a:srgbClr val="9AA0A6"/>
          </p15:clr>
        </p15:guide>
      </p15:sldGuideLst>
    </p:ext>
    <p:ext uri="http://customooxmlschemas.google.com/">
      <go:slidesCustomData xmlns:go="http://customooxmlschemas.google.com/" r:id="rId18" roundtripDataSignature="AMtx7mgc7s4z/Wsvxy3pLPNiTxc5uw5k3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24"/>
        <p:guide orient="horz"/>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18"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 name="Shape 28"/>
        <p:cNvGrpSpPr/>
        <p:nvPr/>
      </p:nvGrpSpPr>
      <p:grpSpPr>
        <a:xfrm>
          <a:off x="0" y="0"/>
          <a:ext cx="0" cy="0"/>
          <a:chOff x="0" y="0"/>
          <a:chExt cx="0" cy="0"/>
        </a:xfrm>
      </p:grpSpPr>
      <p:sp>
        <p:nvSpPr>
          <p:cNvPr id="29" name="Google Shape;29;p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Clr>
                <a:schemeClr val="dk1"/>
              </a:buClr>
              <a:buSzPts val="1400"/>
              <a:buFont typeface="Arial"/>
              <a:buNone/>
            </a:pPr>
            <a:r>
              <a:t/>
            </a:r>
            <a:endParaRPr/>
          </a:p>
        </p:txBody>
      </p:sp>
      <p:sp>
        <p:nvSpPr>
          <p:cNvPr id="30" name="Google Shape;30;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 name="Shape 37"/>
        <p:cNvGrpSpPr/>
        <p:nvPr/>
      </p:nvGrpSpPr>
      <p:grpSpPr>
        <a:xfrm>
          <a:off x="0" y="0"/>
          <a:ext cx="0" cy="0"/>
          <a:chOff x="0" y="0"/>
          <a:chExt cx="0" cy="0"/>
        </a:xfrm>
      </p:grpSpPr>
      <p:sp>
        <p:nvSpPr>
          <p:cNvPr id="38" name="Google Shape;38;p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39" name="Google Shape;39;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 name="Google Shape;47;p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 name="Google Shape;48;p2: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g79b41c04eb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 name="Google Shape;55;g79b41c04eb_0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 name="Google Shape;56;g79b41c04eb_0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79b41c04eb_0_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 name="Google Shape;63;g79b41c04eb_0_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 name="Google Shape;64;g79b41c04eb_0_7: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79b41c04eb_0_14: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 name="Google Shape;71;g79b41c04eb_0_14: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2" name="Google Shape;72;g79b41c04eb_0_14: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c1efaacd29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 name="Google Shape;79;gc1efaacd29_0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0" name="Google Shape;80;gc1efaacd29_0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79b41c04eb_0_35: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 name="Google Shape;87;g79b41c04eb_0_35: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 name="Google Shape;88;g79b41c04eb_0_35: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79b41c04eb_0_21: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g79b41c04eb_0_21: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7" name="Google Shape;97;g79b41c04eb_0_21: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79b41c04eb_0_4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g79b41c04eb_0_42: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 </a:t>
            </a:r>
            <a:endParaRPr/>
          </a:p>
        </p:txBody>
      </p:sp>
      <p:sp>
        <p:nvSpPr>
          <p:cNvPr id="105" name="Google Shape;105;g79b41c04eb_0_42: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cbe4f1aaa6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cbe4f1aaa6_0_0:notes"/>
          <p:cNvSpPr txBox="1"/>
          <p:nvPr>
            <p:ph idx="1" type="body"/>
          </p:nvPr>
        </p:nvSpPr>
        <p:spPr>
          <a:xfrm>
            <a:off x="679768" y="4715153"/>
            <a:ext cx="5438100" cy="44670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3" name="Google Shape;113;gcbe4f1aaa6_0_0:notes"/>
          <p:cNvSpPr txBox="1"/>
          <p:nvPr>
            <p:ph idx="12" type="sldNum"/>
          </p:nvPr>
        </p:nvSpPr>
        <p:spPr>
          <a:xfrm>
            <a:off x="3850443" y="9428583"/>
            <a:ext cx="2945700" cy="496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79b41c04eb_0_4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0" name="Google Shape;120;g79b41c04eb_0_4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 </a:t>
            </a:r>
            <a:endParaRPr/>
          </a:p>
        </p:txBody>
      </p:sp>
      <p:sp>
        <p:nvSpPr>
          <p:cNvPr id="121" name="Google Shape;121;g79b41c04eb_0_49: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5" name="Shape 15"/>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png" id="16" name="Google Shape;16;p58"/>
          <p:cNvPicPr preferRelativeResize="0"/>
          <p:nvPr/>
        </p:nvPicPr>
        <p:blipFill rotWithShape="1">
          <a:blip r:embed="rId2">
            <a:alphaModFix/>
          </a:blip>
          <a:srcRect b="0" l="0" r="0" t="0"/>
          <a:stretch/>
        </p:blipFill>
        <p:spPr>
          <a:xfrm>
            <a:off x="0" y="0"/>
            <a:ext cx="9144000" cy="6858000"/>
          </a:xfrm>
          <a:prstGeom prst="rect">
            <a:avLst/>
          </a:prstGeom>
          <a:noFill/>
          <a:ln>
            <a:noFill/>
          </a:ln>
        </p:spPr>
      </p:pic>
      <p:pic>
        <p:nvPicPr>
          <p:cNvPr descr="S:\Childrens Services &amp; Culture\CDSI\PPC - Comms\2540 AfC Rebranding\Branding development\Matter&amp;Co\Master Logo Suite\Service Logo\CMYK\EPS\AfC Virtual School\AfC Virtual School reverse.png" id="17" name="Google Shape;17;p58"/>
          <p:cNvPicPr preferRelativeResize="0"/>
          <p:nvPr/>
        </p:nvPicPr>
        <p:blipFill rotWithShape="1">
          <a:blip r:embed="rId3">
            <a:alphaModFix/>
          </a:blip>
          <a:srcRect b="0" l="0" r="0" t="0"/>
          <a:stretch/>
        </p:blipFill>
        <p:spPr>
          <a:xfrm>
            <a:off x="661988" y="5580063"/>
            <a:ext cx="4840287" cy="84296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8" name="Shape 18"/>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6.png" id="19" name="Google Shape;19;p59"/>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break (on grey background)">
  <p:cSld name="Section break (on grey background)">
    <p:spTree>
      <p:nvGrpSpPr>
        <p:cNvPr id="20" name="Shape 20"/>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png" id="21" name="Google Shape;21;p60"/>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slide (on grey background)">
  <p:cSld name="End slide (on grey background)">
    <p:spTree>
      <p:nvGrpSpPr>
        <p:cNvPr id="22" name="Shape 22"/>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png" id="23" name="Google Shape;23;p63"/>
          <p:cNvPicPr preferRelativeResize="0"/>
          <p:nvPr/>
        </p:nvPicPr>
        <p:blipFill rotWithShape="1">
          <a:blip r:embed="rId2">
            <a:alphaModFix/>
          </a:blip>
          <a:srcRect b="0" l="0" r="0" t="0"/>
          <a:stretch/>
        </p:blipFill>
        <p:spPr>
          <a:xfrm>
            <a:off x="0" y="0"/>
            <a:ext cx="9144000" cy="6858000"/>
          </a:xfrm>
          <a:prstGeom prst="rect">
            <a:avLst/>
          </a:prstGeom>
          <a:noFill/>
          <a:ln>
            <a:noFill/>
          </a:ln>
        </p:spPr>
      </p:pic>
      <p:pic>
        <p:nvPicPr>
          <p:cNvPr descr="S:\Childrens Services &amp; Culture\CDSI\PPC - Comms\2540 AfC Rebranding\Branding development\Matter&amp;Co\Master Logo Suite\Service Logo\CMYK\EPS\AfC Virtual School\AfC Virtual School reverse.png" id="24" name="Google Shape;24;p63"/>
          <p:cNvPicPr preferRelativeResize="0"/>
          <p:nvPr/>
        </p:nvPicPr>
        <p:blipFill rotWithShape="1">
          <a:blip r:embed="rId3">
            <a:alphaModFix/>
          </a:blip>
          <a:srcRect b="0" l="0" r="0" t="0"/>
          <a:stretch/>
        </p:blipFill>
        <p:spPr>
          <a:xfrm>
            <a:off x="661988" y="5580063"/>
            <a:ext cx="4840287" cy="842962"/>
          </a:xfrm>
          <a:prstGeom prst="rect">
            <a:avLst/>
          </a:prstGeom>
          <a:noFill/>
          <a:ln>
            <a:noFill/>
          </a:ln>
        </p:spPr>
      </p:pic>
      <p:sp>
        <p:nvSpPr>
          <p:cNvPr id="25" name="Google Shape;25;p63"/>
          <p:cNvSpPr txBox="1"/>
          <p:nvPr>
            <p:ph idx="1" type="body"/>
          </p:nvPr>
        </p:nvSpPr>
        <p:spPr>
          <a:xfrm>
            <a:off x="1849683" y="2627088"/>
            <a:ext cx="5447880" cy="780685"/>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720"/>
              </a:spcBef>
              <a:spcAft>
                <a:spcPts val="0"/>
              </a:spcAft>
              <a:buClr>
                <a:schemeClr val="lt1"/>
              </a:buClr>
              <a:buSzPts val="3600"/>
              <a:buFont typeface="Calibri"/>
              <a:buNone/>
              <a:defRPr b="1" sz="3600">
                <a:solidFill>
                  <a:schemeClr val="lt1"/>
                </a:solidFill>
                <a:latin typeface="Calibri"/>
                <a:ea typeface="Calibri"/>
                <a:cs typeface="Calibri"/>
                <a:sym typeface="Calibri"/>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rapline">
  <p:cSld name="Strapline">
    <p:spTree>
      <p:nvGrpSpPr>
        <p:cNvPr id="26" name="Shape 26"/>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2.png" id="27" name="Google Shape;27;p64"/>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 name="Google Shape;11;p5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3" name="Google Shape;13;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6.jpg"/><Relationship Id="rId5"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6.jpg"/><Relationship Id="rId5"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jp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 name="Shape 31"/>
        <p:cNvGrpSpPr/>
        <p:nvPr/>
      </p:nvGrpSpPr>
      <p:grpSpPr>
        <a:xfrm>
          <a:off x="0" y="0"/>
          <a:ext cx="0" cy="0"/>
          <a:chOff x="0" y="0"/>
          <a:chExt cx="0" cy="0"/>
        </a:xfrm>
      </p:grpSpPr>
      <p:cxnSp>
        <p:nvCxnSpPr>
          <p:cNvPr id="32" name="Google Shape;32;p1"/>
          <p:cNvCxnSpPr/>
          <p:nvPr/>
        </p:nvCxnSpPr>
        <p:spPr>
          <a:xfrm>
            <a:off x="1888167" y="4066000"/>
            <a:ext cx="5280025" cy="0"/>
          </a:xfrm>
          <a:prstGeom prst="straightConnector1">
            <a:avLst/>
          </a:prstGeom>
          <a:noFill/>
          <a:ln cap="flat" cmpd="sng" w="9525">
            <a:solidFill>
              <a:srgbClr val="B74398"/>
            </a:solidFill>
            <a:prstDash val="solid"/>
            <a:round/>
            <a:headEnd len="sm" w="sm" type="none"/>
            <a:tailEnd len="sm" w="sm" type="none"/>
          </a:ln>
        </p:spPr>
      </p:cxnSp>
      <p:sp>
        <p:nvSpPr>
          <p:cNvPr id="33" name="Google Shape;33;p1"/>
          <p:cNvSpPr txBox="1"/>
          <p:nvPr>
            <p:ph idx="4294967295" type="body"/>
          </p:nvPr>
        </p:nvSpPr>
        <p:spPr>
          <a:xfrm>
            <a:off x="719677" y="721815"/>
            <a:ext cx="7877175" cy="144881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lt1"/>
              </a:buClr>
              <a:buSzPts val="2400"/>
              <a:buNone/>
            </a:pPr>
            <a:r>
              <a:rPr lang="en-GB" sz="3300">
                <a:solidFill>
                  <a:schemeClr val="lt1"/>
                </a:solidFill>
                <a:latin typeface="Trebuchet MS"/>
                <a:ea typeface="Trebuchet MS"/>
                <a:cs typeface="Trebuchet MS"/>
                <a:sym typeface="Trebuchet MS"/>
              </a:rPr>
              <a:t>Therapeutic spaces in schools: design to benefit care-experienced children and the adults who work with them</a:t>
            </a:r>
            <a:endParaRPr sz="3300">
              <a:solidFill>
                <a:schemeClr val="lt1"/>
              </a:solidFill>
              <a:latin typeface="Trebuchet MS"/>
              <a:ea typeface="Trebuchet MS"/>
              <a:cs typeface="Trebuchet MS"/>
              <a:sym typeface="Trebuchet MS"/>
            </a:endParaRPr>
          </a:p>
          <a:p>
            <a:pPr indent="0" lvl="0" marL="0" rtl="0" algn="ctr">
              <a:lnSpc>
                <a:spcPct val="100000"/>
              </a:lnSpc>
              <a:spcBef>
                <a:spcPts val="0"/>
              </a:spcBef>
              <a:spcAft>
                <a:spcPts val="0"/>
              </a:spcAft>
              <a:buClr>
                <a:schemeClr val="lt1"/>
              </a:buClr>
              <a:buSzPts val="2400"/>
              <a:buNone/>
            </a:pPr>
            <a:r>
              <a:t/>
            </a:r>
            <a:endParaRPr i="1" sz="3000">
              <a:solidFill>
                <a:schemeClr val="lt1"/>
              </a:solidFill>
              <a:latin typeface="Trebuchet MS"/>
              <a:ea typeface="Trebuchet MS"/>
              <a:cs typeface="Trebuchet MS"/>
              <a:sym typeface="Trebuchet MS"/>
            </a:endParaRPr>
          </a:p>
          <a:p>
            <a:pPr indent="0" lvl="0" marL="0" rtl="0" algn="ctr">
              <a:lnSpc>
                <a:spcPct val="100000"/>
              </a:lnSpc>
              <a:spcBef>
                <a:spcPts val="0"/>
              </a:spcBef>
              <a:spcAft>
                <a:spcPts val="0"/>
              </a:spcAft>
              <a:buClr>
                <a:schemeClr val="lt1"/>
              </a:buClr>
              <a:buSzPts val="2400"/>
              <a:buNone/>
            </a:pPr>
            <a:r>
              <a:t/>
            </a:r>
            <a:endParaRPr sz="3300">
              <a:solidFill>
                <a:schemeClr val="lt1"/>
              </a:solidFill>
              <a:latin typeface="Trebuchet MS"/>
              <a:ea typeface="Trebuchet MS"/>
              <a:cs typeface="Trebuchet MS"/>
              <a:sym typeface="Trebuchet MS"/>
            </a:endParaRPr>
          </a:p>
          <a:p>
            <a:pPr indent="0" lvl="0" marL="0" rtl="0" algn="ctr">
              <a:lnSpc>
                <a:spcPct val="100000"/>
              </a:lnSpc>
              <a:spcBef>
                <a:spcPts val="560"/>
              </a:spcBef>
              <a:spcAft>
                <a:spcPts val="0"/>
              </a:spcAft>
              <a:buClr>
                <a:schemeClr val="dk1"/>
              </a:buClr>
              <a:buSzPts val="2800"/>
              <a:buNone/>
            </a:pPr>
            <a:r>
              <a:t/>
            </a:r>
            <a:endParaRPr b="1" sz="2800">
              <a:solidFill>
                <a:srgbClr val="F4C239"/>
              </a:solidFill>
            </a:endParaRPr>
          </a:p>
        </p:txBody>
      </p:sp>
      <p:sp>
        <p:nvSpPr>
          <p:cNvPr id="34" name="Google Shape;34;p1"/>
          <p:cNvSpPr txBox="1"/>
          <p:nvPr>
            <p:ph idx="4294967295" type="body"/>
          </p:nvPr>
        </p:nvSpPr>
        <p:spPr>
          <a:xfrm>
            <a:off x="2329800" y="4232796"/>
            <a:ext cx="4396800" cy="5454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360"/>
              </a:spcBef>
              <a:spcAft>
                <a:spcPts val="0"/>
              </a:spcAft>
              <a:buClr>
                <a:schemeClr val="lt1"/>
              </a:buClr>
              <a:buSzPts val="1800"/>
              <a:buNone/>
            </a:pPr>
            <a:r>
              <a:rPr lang="en-GB" sz="2400">
                <a:solidFill>
                  <a:schemeClr val="lt1"/>
                </a:solidFill>
              </a:rPr>
              <a:t>Dr Emma Dyer </a:t>
            </a:r>
            <a:r>
              <a:rPr lang="en-GB" sz="1800">
                <a:solidFill>
                  <a:schemeClr val="lt1"/>
                </a:solidFill>
              </a:rPr>
              <a:t> </a:t>
            </a:r>
            <a:endParaRPr sz="1800">
              <a:solidFill>
                <a:schemeClr val="lt1"/>
              </a:solidFill>
            </a:endParaRPr>
          </a:p>
        </p:txBody>
      </p:sp>
      <p:sp>
        <p:nvSpPr>
          <p:cNvPr id="35" name="Google Shape;35;p1"/>
          <p:cNvSpPr/>
          <p:nvPr/>
        </p:nvSpPr>
        <p:spPr>
          <a:xfrm>
            <a:off x="3550988" y="3480099"/>
            <a:ext cx="1954500" cy="419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verdana"/>
              <a:buNone/>
            </a:pPr>
            <a:r>
              <a:rPr b="1" lang="en-GB" sz="1800">
                <a:solidFill>
                  <a:schemeClr val="lt1"/>
                </a:solidFill>
                <a:latin typeface="verdana"/>
                <a:ea typeface="verdana"/>
                <a:cs typeface="verdana"/>
                <a:sym typeface="verdana"/>
              </a:rPr>
              <a:t>30 </a:t>
            </a:r>
            <a:r>
              <a:rPr b="1" i="0" lang="en-GB" sz="1800" u="none" cap="none" strike="noStrike">
                <a:solidFill>
                  <a:schemeClr val="lt1"/>
                </a:solidFill>
                <a:latin typeface="verdana"/>
                <a:ea typeface="verdana"/>
                <a:cs typeface="verdana"/>
                <a:sym typeface="verdana"/>
              </a:rPr>
              <a:t>March</a:t>
            </a:r>
            <a:r>
              <a:rPr b="1" i="0" lang="en-GB" sz="1800" u="none" cap="none" strike="noStrike">
                <a:solidFill>
                  <a:schemeClr val="lt1"/>
                </a:solidFill>
                <a:latin typeface="verdana"/>
                <a:ea typeface="verdana"/>
                <a:cs typeface="verdana"/>
                <a:sym typeface="verdana"/>
              </a:rPr>
              <a:t> </a:t>
            </a:r>
            <a:r>
              <a:rPr b="1" i="0" lang="en-GB" sz="1800" u="none" cap="none" strike="noStrike">
                <a:solidFill>
                  <a:schemeClr val="lt1"/>
                </a:solidFill>
                <a:latin typeface="verdana"/>
                <a:ea typeface="verdana"/>
                <a:cs typeface="verdana"/>
                <a:sym typeface="verdana"/>
              </a:rPr>
              <a:t>2021 </a:t>
            </a:r>
            <a:endParaRPr b="0" i="0" sz="1400" u="none" cap="none" strike="noStrike">
              <a:solidFill>
                <a:srgbClr val="000000"/>
              </a:solidFill>
              <a:latin typeface="Arial"/>
              <a:ea typeface="Arial"/>
              <a:cs typeface="Arial"/>
              <a:sym typeface="Arial"/>
            </a:endParaRPr>
          </a:p>
        </p:txBody>
      </p:sp>
      <p:pic>
        <p:nvPicPr>
          <p:cNvPr id="36" name="Google Shape;36;p1"/>
          <p:cNvPicPr preferRelativeResize="0"/>
          <p:nvPr/>
        </p:nvPicPr>
        <p:blipFill rotWithShape="1">
          <a:blip r:embed="rId3">
            <a:alphaModFix/>
          </a:blip>
          <a:srcRect b="0" l="0" r="0" t="0"/>
          <a:stretch/>
        </p:blipFill>
        <p:spPr>
          <a:xfrm>
            <a:off x="6754150" y="4890974"/>
            <a:ext cx="1584851" cy="1649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 name="Shape 40"/>
        <p:cNvGrpSpPr/>
        <p:nvPr/>
      </p:nvGrpSpPr>
      <p:grpSpPr>
        <a:xfrm>
          <a:off x="0" y="0"/>
          <a:ext cx="0" cy="0"/>
          <a:chOff x="0" y="0"/>
          <a:chExt cx="0" cy="0"/>
        </a:xfrm>
      </p:grpSpPr>
      <p:sp>
        <p:nvSpPr>
          <p:cNvPr id="41" name="Google Shape;41;p7"/>
          <p:cNvSpPr txBox="1"/>
          <p:nvPr/>
        </p:nvSpPr>
        <p:spPr>
          <a:xfrm>
            <a:off x="127435" y="251200"/>
            <a:ext cx="8826784" cy="111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B74398"/>
              </a:solidFill>
              <a:latin typeface="Calibri"/>
              <a:ea typeface="Calibri"/>
              <a:cs typeface="Calibri"/>
              <a:sym typeface="Calibri"/>
            </a:endParaRPr>
          </a:p>
        </p:txBody>
      </p:sp>
      <p:pic>
        <p:nvPicPr>
          <p:cNvPr descr="S:\Education\AfC Virtual School\Logo &amp; Templates\VS Logo\Virtual School Logo.png" id="42" name="Google Shape;42;p7"/>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43" name="Google Shape;43;p7"/>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pic>
        <p:nvPicPr>
          <p:cNvPr id="44" name="Google Shape;44;p7"/>
          <p:cNvPicPr preferRelativeResize="0"/>
          <p:nvPr/>
        </p:nvPicPr>
        <p:blipFill rotWithShape="1">
          <a:blip r:embed="rId5">
            <a:alphaModFix/>
          </a:blip>
          <a:srcRect b="0" l="0" r="0" t="0"/>
          <a:stretch/>
        </p:blipFill>
        <p:spPr>
          <a:xfrm>
            <a:off x="2252875" y="-76625"/>
            <a:ext cx="4638251" cy="6500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 name="Shape 49"/>
        <p:cNvGrpSpPr/>
        <p:nvPr/>
      </p:nvGrpSpPr>
      <p:grpSpPr>
        <a:xfrm>
          <a:off x="0" y="0"/>
          <a:ext cx="0" cy="0"/>
          <a:chOff x="0" y="0"/>
          <a:chExt cx="0" cy="0"/>
        </a:xfrm>
      </p:grpSpPr>
      <p:sp>
        <p:nvSpPr>
          <p:cNvPr id="50" name="Google Shape;50;p2"/>
          <p:cNvSpPr txBox="1"/>
          <p:nvPr/>
        </p:nvSpPr>
        <p:spPr>
          <a:xfrm>
            <a:off x="409050" y="237875"/>
            <a:ext cx="83259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Research questions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chemeClr val="dk1"/>
                </a:solidFill>
                <a:latin typeface="Calibri"/>
                <a:ea typeface="Calibri"/>
                <a:cs typeface="Calibri"/>
                <a:sym typeface="Calibri"/>
              </a:rPr>
              <a:t>What are the types and qualities of spaces currently being used in AfC schools to provide therapeutic interventions for children and young people?</a:t>
            </a:r>
            <a:endParaRPr b="1"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What are staff perceptions of the spaces in which they provide therapeutic interventions?</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chemeClr val="dk1"/>
                </a:solidFill>
                <a:latin typeface="Calibri"/>
                <a:ea typeface="Calibri"/>
                <a:cs typeface="Calibri"/>
                <a:sym typeface="Calibri"/>
              </a:rPr>
              <a:t>What are the key factors of a therapeutic space that support the success of the interventions carried out in them?</a:t>
            </a:r>
            <a:endParaRPr b="1"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How do changes/improvements to therapeutic spaces improve outcomes for those who use them (including children and young people &amp; adults)?</a:t>
            </a:r>
            <a:endParaRPr b="0" i="0" sz="24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51" name="Google Shape;51;p2"/>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52" name="Google Shape;52;p2"/>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g79b41c04eb_0_0"/>
          <p:cNvSpPr txBox="1"/>
          <p:nvPr/>
        </p:nvSpPr>
        <p:spPr>
          <a:xfrm>
            <a:off x="404100" y="299475"/>
            <a:ext cx="8335800" cy="5931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600"/>
              <a:buFont typeface="Arial"/>
              <a:buNone/>
            </a:pPr>
            <a:r>
              <a:t/>
            </a:r>
            <a:endParaRPr b="1" i="0" sz="2200" u="none" cap="none" strike="noStrike">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Findings: A need for dedicated spaces</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400"/>
              <a:buFont typeface="Calibri"/>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100 per cent of AfC schools surveyed employed at least one practitioner to support emotional wellbeing and mental health of children and young people.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This is a powerful investment in our children.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However, our survey also told us that only 25 per cent of </a:t>
            </a:r>
            <a:r>
              <a:rPr lang="en-GB" sz="2400">
                <a:solidFill>
                  <a:schemeClr val="dk1"/>
                </a:solidFill>
                <a:latin typeface="Calibri"/>
                <a:ea typeface="Calibri"/>
                <a:cs typeface="Calibri"/>
                <a:sym typeface="Calibri"/>
              </a:rPr>
              <a:t>those </a:t>
            </a:r>
            <a:r>
              <a:rPr b="0" i="0" lang="en-GB" sz="2400" u="none" cap="none" strike="noStrike">
                <a:solidFill>
                  <a:schemeClr val="dk1"/>
                </a:solidFill>
                <a:latin typeface="Calibri"/>
                <a:ea typeface="Calibri"/>
                <a:cs typeface="Calibri"/>
                <a:sym typeface="Calibri"/>
              </a:rPr>
              <a:t>who responded in </a:t>
            </a:r>
            <a:r>
              <a:rPr lang="en-GB" sz="2400">
                <a:solidFill>
                  <a:schemeClr val="dk1"/>
                </a:solidFill>
                <a:latin typeface="Calibri"/>
                <a:ea typeface="Calibri"/>
                <a:cs typeface="Calibri"/>
                <a:sym typeface="Calibri"/>
              </a:rPr>
              <a:t>AfC </a:t>
            </a:r>
            <a:r>
              <a:rPr b="0" i="0" lang="en-GB" sz="2400" u="none" cap="none" strike="noStrike">
                <a:solidFill>
                  <a:schemeClr val="dk1"/>
                </a:solidFill>
                <a:latin typeface="Calibri"/>
                <a:ea typeface="Calibri"/>
                <a:cs typeface="Calibri"/>
                <a:sym typeface="Calibri"/>
              </a:rPr>
              <a:t>schools had a designated location where this work could take place.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59" name="Google Shape;59;g79b41c04eb_0_0"/>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60" name="Google Shape;60;g79b41c04eb_0_0"/>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g79b41c04eb_0_7"/>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Practitioner voices:</a:t>
            </a:r>
            <a:endParaRPr b="1" i="0" sz="3600" u="none" cap="none" strike="noStrike">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small changes can make a big difference</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304800" lvl="0" marL="457200" marR="0" rtl="0" algn="l">
              <a:lnSpc>
                <a:spcPct val="100000"/>
              </a:lnSpc>
              <a:spcBef>
                <a:spcPts val="0"/>
              </a:spcBef>
              <a:spcAft>
                <a:spcPts val="0"/>
              </a:spcAft>
              <a:buClr>
                <a:schemeClr val="dk1"/>
              </a:buClr>
              <a:buSzPts val="2400"/>
              <a:buFont typeface="Calibri"/>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“The  main thing we’ve got from this is how much more open they are. Most children are far more open and open up more quickly. You don’t have to have a few sessions building up to it. It kind of saves time almost having a good space because they do feel comfortable and it is a nice space.”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“I think the children were more comfortable speaking to us quicker. Within five to ten minutes of their first session they’d be talking about their feelings. Before we had to go round the houses. It could sometimes take several sessions before they felt comfortable talking.”</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                                                       </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67" name="Google Shape;67;g79b41c04eb_0_7"/>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68" name="Google Shape;68;g79b41c04eb_0_7"/>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g79b41c04eb_0_14"/>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Practitioner voices:</a:t>
            </a:r>
            <a:endParaRPr b="1" i="0" sz="3600" u="none" cap="none" strike="noStrike">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obstacles to overcome</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400" u="none" cap="none" strike="noStrike">
              <a:solidFill>
                <a:schemeClr val="dk1"/>
              </a:solidFill>
              <a:latin typeface="Arial"/>
              <a:ea typeface="Arial"/>
              <a:cs typeface="Arial"/>
              <a:sym typeface="Arial"/>
            </a:endParaRPr>
          </a:p>
          <a:p>
            <a:pPr indent="-304800" lvl="0" marL="457200" marR="0" rtl="0" algn="l">
              <a:lnSpc>
                <a:spcPct val="100000"/>
              </a:lnSpc>
              <a:spcBef>
                <a:spcPts val="0"/>
              </a:spcBef>
              <a:spcAft>
                <a:spcPts val="0"/>
              </a:spcAft>
              <a:buClr>
                <a:schemeClr val="dk1"/>
              </a:buClr>
              <a:buSzPts val="2400"/>
              <a:buFont typeface="Calibri"/>
              <a:buNone/>
            </a:pPr>
            <a:r>
              <a:t/>
            </a:r>
            <a:endParaRPr b="0" i="0" sz="13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“Understanding of privacy at times has been difficult with staff … they’re not actually realising how confidential our work is and they’re going up and speaking to the child. I don’t think they really realise what we do … and then … the children forget what they were going to say.”</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  “Sometimes people will come in and interrupt even if there is a sign on the door.”</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“The constant interruptions when we are with a child is an issue also. I have tried putting signs up saying ‘Do not disturb’, I’m constantly telling people not to interrupt when I have a child with me but invariably they will still knock and say ‘sorry, but …”                                                      </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75" name="Google Shape;75;g79b41c04eb_0_14"/>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76" name="Google Shape;76;g79b41c04eb_0_14"/>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gc1efaacd29_0_0"/>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Practitioner voices:</a:t>
            </a:r>
            <a:endParaRPr b="1" i="0" sz="3600" u="none" cap="none" strike="noStrike">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designation of the room</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400" u="none" cap="none" strike="noStrike">
              <a:solidFill>
                <a:schemeClr val="dk1"/>
              </a:solidFill>
              <a:latin typeface="Arial"/>
              <a:ea typeface="Arial"/>
              <a:cs typeface="Arial"/>
              <a:sym typeface="Arial"/>
            </a:endParaRPr>
          </a:p>
          <a:p>
            <a:pPr indent="-304800" lvl="0" marL="457200" marR="0" rtl="0" algn="l">
              <a:lnSpc>
                <a:spcPct val="100000"/>
              </a:lnSpc>
              <a:spcBef>
                <a:spcPts val="0"/>
              </a:spcBef>
              <a:spcAft>
                <a:spcPts val="0"/>
              </a:spcAft>
              <a:buClr>
                <a:schemeClr val="dk1"/>
              </a:buClr>
              <a:buSzPts val="2400"/>
              <a:buFont typeface="Calibri"/>
              <a:buNone/>
            </a:pPr>
            <a:r>
              <a:t/>
            </a:r>
            <a:endParaRPr b="0" i="0" sz="13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a:t>
            </a:r>
            <a:r>
              <a:rPr b="0" i="1" lang="en-GB" sz="2200" u="none" cap="none" strike="noStrike">
                <a:solidFill>
                  <a:schemeClr val="dk1"/>
                </a:solidFill>
                <a:latin typeface="Calibri"/>
                <a:ea typeface="Calibri"/>
                <a:cs typeface="Calibri"/>
                <a:sym typeface="Calibri"/>
              </a:rPr>
              <a:t>I cannot stress enough the importance of a dedicated space to do my work in. As a full-time ELSA my day is spent constantly trying to find somewhere to do my sessions, not always knowing how a session will go. I also don’t always have all the correct equipment with me, i.e. puppets, worry teddies, therapeutic putty, strategy books. I take what I can and know I’ll need but sometimes a session doesn’t go the way I planned and then I have to quickly run to where my things are kept to get them. Also if a student is having a bad day and needs some time, they never know where I’m going to be</a:t>
            </a:r>
            <a:r>
              <a:rPr b="0" i="0" lang="en-GB" sz="2200" u="none" cap="none" strike="noStrike">
                <a:solidFill>
                  <a:schemeClr val="dk1"/>
                </a:solidFill>
                <a:latin typeface="Calibri"/>
                <a:ea typeface="Calibri"/>
                <a:cs typeface="Calibri"/>
                <a:sym typeface="Calibri"/>
              </a:rPr>
              <a:t>.”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a:t>
            </a:r>
            <a:r>
              <a:rPr b="0" i="1" lang="en-GB" sz="2200" u="none" cap="none" strike="noStrike">
                <a:solidFill>
                  <a:schemeClr val="dk1"/>
                </a:solidFill>
                <a:latin typeface="Calibri"/>
                <a:ea typeface="Calibri"/>
                <a:cs typeface="Calibri"/>
                <a:sym typeface="Calibri"/>
              </a:rPr>
              <a:t>Sometimes people need to use it for other things, meetings etc. We struggle to find a space when that happens</a:t>
            </a:r>
            <a:r>
              <a:rPr b="0" i="0" lang="en-GB" sz="2200" u="none" cap="none" strike="noStrike">
                <a:solidFill>
                  <a:schemeClr val="dk1"/>
                </a:solidFill>
                <a:latin typeface="Calibri"/>
                <a:ea typeface="Calibri"/>
                <a:cs typeface="Calibri"/>
                <a:sym typeface="Calibri"/>
              </a:rPr>
              <a:t>”</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83" name="Google Shape;83;gc1efaacd29_0_0"/>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84" name="Google Shape;84;gc1efaacd29_0_0"/>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79b41c04eb_0_35"/>
          <p:cNvSpPr txBox="1"/>
          <p:nvPr/>
        </p:nvSpPr>
        <p:spPr>
          <a:xfrm>
            <a:off x="234412" y="3140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Design recommendations</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304800" lvl="0" marL="457200" marR="0" rtl="0" algn="l">
              <a:lnSpc>
                <a:spcPct val="100000"/>
              </a:lnSpc>
              <a:spcBef>
                <a:spcPts val="0"/>
              </a:spcBef>
              <a:spcAft>
                <a:spcPts val="0"/>
              </a:spcAft>
              <a:buClr>
                <a:schemeClr val="dk1"/>
              </a:buClr>
              <a:buSzPts val="2400"/>
              <a:buFont typeface="Calibri"/>
              <a:buNone/>
            </a:pPr>
            <a:r>
              <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                                           </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91" name="Google Shape;91;g79b41c04eb_0_35"/>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92" name="Google Shape;92;g79b41c04eb_0_35"/>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pic>
        <p:nvPicPr>
          <p:cNvPr id="93" name="Google Shape;93;g79b41c04eb_0_35"/>
          <p:cNvPicPr preferRelativeResize="0"/>
          <p:nvPr/>
        </p:nvPicPr>
        <p:blipFill rotWithShape="1">
          <a:blip r:embed="rId5">
            <a:alphaModFix/>
          </a:blip>
          <a:srcRect b="0" l="0" r="0" t="0"/>
          <a:stretch/>
        </p:blipFill>
        <p:spPr>
          <a:xfrm>
            <a:off x="1681750" y="-66925"/>
            <a:ext cx="5794926" cy="6561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g79b41c04eb_0_21"/>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Design recommendations</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Think about the </a:t>
            </a:r>
            <a:r>
              <a:rPr b="1" i="0" lang="en-GB" sz="2200" u="none" cap="none" strike="noStrike">
                <a:solidFill>
                  <a:schemeClr val="dk1"/>
                </a:solidFill>
                <a:latin typeface="Calibri"/>
                <a:ea typeface="Calibri"/>
                <a:cs typeface="Calibri"/>
                <a:sym typeface="Calibri"/>
              </a:rPr>
              <a:t>behavioural</a:t>
            </a:r>
            <a:r>
              <a:rPr b="0" i="0" lang="en-GB" sz="2200" u="none" cap="none" strike="noStrike">
                <a:solidFill>
                  <a:schemeClr val="dk1"/>
                </a:solidFill>
                <a:latin typeface="Calibri"/>
                <a:ea typeface="Calibri"/>
                <a:cs typeface="Calibri"/>
                <a:sym typeface="Calibri"/>
              </a:rPr>
              <a:t> aspects of design as well as physical qualities of spaces (signage/status of therapeutic work).</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Audit and evaluate the features and qualities of spaces in your own school.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Gather the views and experiences of practitioners in your school.</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Involve children and young people in any design changes and improvements.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Focus on making incremental changes that can have a beneficial effect: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1" i="0" lang="en-GB" sz="2200" u="none" cap="none" strike="noStrike">
                <a:solidFill>
                  <a:schemeClr val="dk1"/>
                </a:solidFill>
                <a:latin typeface="Calibri"/>
                <a:ea typeface="Calibri"/>
                <a:cs typeface="Calibri"/>
                <a:sym typeface="Calibri"/>
              </a:rPr>
              <a:t>small changes can make a big difference</a:t>
            </a:r>
            <a:r>
              <a:rPr b="0" i="0" lang="en-GB" sz="2200" u="none" cap="none" strike="noStrike">
                <a:solidFill>
                  <a:schemeClr val="dk1"/>
                </a:solidFill>
                <a:latin typeface="Calibri"/>
                <a:ea typeface="Calibri"/>
                <a:cs typeface="Calibri"/>
                <a:sym typeface="Calibri"/>
              </a:rPr>
              <a:t>.</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                                           </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100" name="Google Shape;100;g79b41c04eb_0_21"/>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101" name="Google Shape;101;g79b41c04eb_0_21"/>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g79b41c04eb_0_42"/>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Conclusions</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Communicate the </a:t>
            </a:r>
            <a:r>
              <a:rPr b="1" i="0" lang="en-GB" sz="2200" u="none" cap="none" strike="noStrike">
                <a:solidFill>
                  <a:schemeClr val="dk1"/>
                </a:solidFill>
                <a:latin typeface="Calibri"/>
                <a:ea typeface="Calibri"/>
                <a:cs typeface="Calibri"/>
                <a:sym typeface="Calibri"/>
              </a:rPr>
              <a:t>value</a:t>
            </a:r>
            <a:r>
              <a:rPr b="0" i="0" lang="en-GB" sz="2200" u="none" cap="none" strike="noStrike">
                <a:solidFill>
                  <a:schemeClr val="dk1"/>
                </a:solidFill>
                <a:latin typeface="Calibri"/>
                <a:ea typeface="Calibri"/>
                <a:cs typeface="Calibri"/>
                <a:sym typeface="Calibri"/>
              </a:rPr>
              <a:t> of the work that takes place in these spaces and the mental health and wellbeing of everyone who uses them.</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Ensure that </a:t>
            </a:r>
            <a:r>
              <a:rPr b="0" i="1" lang="en-GB" sz="2200" u="none" cap="none" strike="noStrike">
                <a:solidFill>
                  <a:schemeClr val="dk1"/>
                </a:solidFill>
                <a:latin typeface="Calibri"/>
                <a:ea typeface="Calibri"/>
                <a:cs typeface="Calibri"/>
                <a:sym typeface="Calibri"/>
              </a:rPr>
              <a:t>practitioners</a:t>
            </a:r>
            <a:r>
              <a:rPr b="0" i="0" lang="en-GB" sz="2200" u="none" cap="none" strike="noStrike">
                <a:solidFill>
                  <a:schemeClr val="dk1"/>
                </a:solidFill>
                <a:latin typeface="Calibri"/>
                <a:ea typeface="Calibri"/>
                <a:cs typeface="Calibri"/>
                <a:sym typeface="Calibri"/>
              </a:rPr>
              <a:t> are heard and that their work with children and young people is understood by the whole school community; involve them in designing these spaces.</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200"/>
              <a:buFont typeface="Arial"/>
              <a:buNone/>
            </a:pPr>
            <a:r>
              <a:rPr b="0" i="0" lang="en-GB" sz="2200" u="none" cap="none" strike="noStrike">
                <a:solidFill>
                  <a:schemeClr val="dk1"/>
                </a:solidFill>
                <a:latin typeface="Calibri"/>
                <a:ea typeface="Calibri"/>
                <a:cs typeface="Calibri"/>
                <a:sym typeface="Calibri"/>
              </a:rPr>
              <a:t>Reflect on what is needed from the space: e.g. a protected, safe space where children and young people feel they belong and can express feelings to a trusted adult. Involve them in design.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Think imaginatively about the access, location and decoration of rooms: to convey a sense of belonging and safety e.g. acoustic/visual protection; comfort; a ‘different feel’ from the rest of the school?</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                           </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108" name="Google Shape;108;g79b41c04eb_0_42"/>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109" name="Google Shape;109;g79b41c04eb_0_42"/>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gcbe4f1aaa6_0_0"/>
          <p:cNvSpPr txBox="1"/>
          <p:nvPr/>
        </p:nvSpPr>
        <p:spPr>
          <a:xfrm>
            <a:off x="1280900" y="1444525"/>
            <a:ext cx="6729900" cy="1293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600">
                <a:latin typeface="Calibri"/>
                <a:ea typeface="Calibri"/>
                <a:cs typeface="Calibri"/>
                <a:sym typeface="Calibri"/>
              </a:rPr>
              <a:t>Why does this matter in the context of AfC Virtual School?</a:t>
            </a:r>
            <a:endParaRPr b="1" sz="3600">
              <a:latin typeface="Calibri"/>
              <a:ea typeface="Calibri"/>
              <a:cs typeface="Calibri"/>
              <a:sym typeface="Calibri"/>
            </a:endParaRPr>
          </a:p>
        </p:txBody>
      </p:sp>
      <p:pic>
        <p:nvPicPr>
          <p:cNvPr id="116" name="Google Shape;116;gcbe4f1aaa6_0_0"/>
          <p:cNvPicPr preferRelativeResize="0"/>
          <p:nvPr/>
        </p:nvPicPr>
        <p:blipFill rotWithShape="1">
          <a:blip r:embed="rId3">
            <a:alphaModFix/>
          </a:blip>
          <a:srcRect b="0" l="0" r="0" t="0"/>
          <a:stretch/>
        </p:blipFill>
        <p:spPr>
          <a:xfrm>
            <a:off x="127435" y="5898027"/>
            <a:ext cx="984250" cy="875665"/>
          </a:xfrm>
          <a:prstGeom prst="rect">
            <a:avLst/>
          </a:prstGeom>
          <a:noFill/>
          <a:ln>
            <a:noFill/>
          </a:ln>
        </p:spPr>
      </p:pic>
      <p:pic>
        <p:nvPicPr>
          <p:cNvPr descr="S:\Education\AfC Virtual School\Logo &amp; Templates\VS Logo\Virtual School Logo.png" id="117" name="Google Shape;117;gcbe4f1aaa6_0_0"/>
          <p:cNvPicPr preferRelativeResize="0"/>
          <p:nvPr/>
        </p:nvPicPr>
        <p:blipFill rotWithShape="1">
          <a:blip r:embed="rId4">
            <a:alphaModFix/>
          </a:blip>
          <a:srcRect b="0" l="0" r="0" t="0"/>
          <a:stretch/>
        </p:blipFill>
        <p:spPr>
          <a:xfrm>
            <a:off x="1229716" y="6064391"/>
            <a:ext cx="1898650" cy="54292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g79b41c04eb_0_49"/>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B74398"/>
                </a:solidFill>
                <a:latin typeface="Calibri"/>
                <a:ea typeface="Calibri"/>
                <a:cs typeface="Calibri"/>
                <a:sym typeface="Calibri"/>
              </a:rPr>
              <a:t>Next steps</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Attachment Aware Schools programme: five schools are dedicating their AAS project to therapeutic spaces</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Involving children and young people in the next stage of research</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Promoting work across AfC and beyond.</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                                           </a:t>
            </a:r>
            <a:endParaRPr b="0" i="0" sz="3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124" name="Google Shape;124;g79b41c04eb_0_49"/>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125" name="Google Shape;125;g79b41c04eb_0_49"/>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Governors Training presentation">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Rebecca Williamson</dc:creator>
</cp:coreProperties>
</file>